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4" r:id="rId6"/>
    <p:sldId id="263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2435D10-0787-4B6F-A9D8-9589222FF5B1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998579C-FCC9-4066-B63F-F9635AEF8B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Credit for Beginners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Credit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Buying on credit</a:t>
            </a:r>
            <a:r>
              <a:rPr lang="en-US" dirty="0" smtClean="0"/>
              <a:t> = buy goods and services now and pay for them later (usually with interest)</a:t>
            </a:r>
          </a:p>
          <a:p>
            <a:endParaRPr lang="en-US" dirty="0" smtClean="0"/>
          </a:p>
          <a:p>
            <a:r>
              <a:rPr lang="en-US" dirty="0" smtClean="0"/>
              <a:t>Having credit depends on the suppliers’ confidence in your ability and intention to pay off what you owe in the future</a:t>
            </a:r>
          </a:p>
          <a:p>
            <a:endParaRPr lang="en-US" dirty="0" smtClean="0"/>
          </a:p>
          <a:p>
            <a:r>
              <a:rPr lang="en-US" dirty="0" smtClean="0"/>
              <a:t>To get a good credit rating:</a:t>
            </a:r>
          </a:p>
          <a:p>
            <a:pPr lvl="1"/>
            <a:r>
              <a:rPr lang="en-US" dirty="0" smtClean="0"/>
              <a:t>Buy items on credit and pay off debts at the end of the billing cycle</a:t>
            </a:r>
          </a:p>
          <a:p>
            <a:pPr lvl="1"/>
            <a:r>
              <a:rPr lang="en-US" dirty="0" smtClean="0"/>
              <a:t>Will help you get loans for cars, homes, furniture, etc.</a:t>
            </a:r>
          </a:p>
          <a:p>
            <a:endParaRPr lang="en-US" dirty="0" smtClean="0"/>
          </a:p>
          <a:p>
            <a:r>
              <a:rPr lang="en-US" dirty="0" smtClean="0"/>
              <a:t>Banks want their money back</a:t>
            </a:r>
          </a:p>
          <a:p>
            <a:pPr lvl="1"/>
            <a:r>
              <a:rPr lang="en-US" dirty="0" smtClean="0"/>
              <a:t>uneasy to lend money to people who might not repay their loans</a:t>
            </a:r>
          </a:p>
          <a:p>
            <a:endParaRPr lang="en-US" dirty="0" smtClean="0"/>
          </a:p>
          <a:p>
            <a:r>
              <a:rPr lang="en-US" dirty="0" smtClean="0"/>
              <a:t>Banks use </a:t>
            </a:r>
            <a:r>
              <a:rPr lang="en-US" b="1" dirty="0" smtClean="0"/>
              <a:t>credit bureaus</a:t>
            </a:r>
            <a:r>
              <a:rPr lang="en-US" dirty="0" smtClean="0"/>
              <a:t> to determine how risky a given loan might be to a loan applicant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Bureaus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3 Credit reporting agencies:</a:t>
            </a:r>
          </a:p>
          <a:p>
            <a:pPr lvl="1"/>
            <a:r>
              <a:rPr lang="en-US" dirty="0" smtClean="0"/>
              <a:t>Equifax</a:t>
            </a:r>
            <a:endParaRPr lang="en-US" dirty="0" smtClean="0"/>
          </a:p>
          <a:p>
            <a:pPr lvl="1"/>
            <a:r>
              <a:rPr lang="en-US" dirty="0" err="1" smtClean="0"/>
              <a:t>TransUnion</a:t>
            </a:r>
            <a:endParaRPr lang="en-US" dirty="0" smtClean="0"/>
          </a:p>
          <a:p>
            <a:pPr lvl="1"/>
            <a:r>
              <a:rPr lang="en-US" dirty="0" smtClean="0"/>
              <a:t>Experian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Record your credit payment history and contains information about your debts</a:t>
            </a:r>
          </a:p>
          <a:p>
            <a:pPr lvl="1"/>
            <a:r>
              <a:rPr lang="en-US" dirty="0" smtClean="0"/>
              <a:t>Shows if you have ever applied for a credit card, a personal loan, insurance, or a job</a:t>
            </a:r>
          </a:p>
          <a:p>
            <a:pPr lvl="1"/>
            <a:r>
              <a:rPr lang="en-US" dirty="0" smtClean="0"/>
              <a:t>Also may indicate whether you have been denied credit or if you have filed for bankruptcy</a:t>
            </a:r>
          </a:p>
          <a:p>
            <a:pPr lvl="1"/>
            <a:r>
              <a:rPr lang="en-US" dirty="0" smtClean="0"/>
              <a:t>Only credit grantors make credit decisions, not credit bureaus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Debt-to-income ratio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Compares </a:t>
            </a:r>
            <a:r>
              <a:rPr lang="en-US" dirty="0" smtClean="0"/>
              <a:t>a person's income to his or her </a:t>
            </a:r>
            <a:r>
              <a:rPr lang="en-US" dirty="0" smtClean="0"/>
              <a:t>debts</a:t>
            </a:r>
          </a:p>
          <a:p>
            <a:pPr lvl="1"/>
            <a:r>
              <a:rPr lang="en-US" dirty="0" smtClean="0"/>
              <a:t>Gives a </a:t>
            </a:r>
            <a:r>
              <a:rPr lang="en-US" dirty="0" smtClean="0"/>
              <a:t>percentage </a:t>
            </a:r>
            <a:r>
              <a:rPr lang="en-US" dirty="0" smtClean="0"/>
              <a:t>to </a:t>
            </a:r>
            <a:r>
              <a:rPr lang="en-US" dirty="0" smtClean="0"/>
              <a:t>show how much of a person's income will go toward paying </a:t>
            </a:r>
            <a:r>
              <a:rPr lang="en-US" dirty="0" smtClean="0"/>
              <a:t>debts</a:t>
            </a:r>
          </a:p>
          <a:p>
            <a:r>
              <a:rPr lang="en-US" dirty="0" smtClean="0"/>
              <a:t>The debt-to-income ratio (DTI) compares your monthly debt expenses to your monthly gross </a:t>
            </a:r>
            <a:r>
              <a:rPr lang="en-US" dirty="0" smtClean="0"/>
              <a:t>income</a:t>
            </a:r>
          </a:p>
          <a:p>
            <a:r>
              <a:rPr lang="en-US" dirty="0" smtClean="0"/>
              <a:t>To </a:t>
            </a:r>
            <a:r>
              <a:rPr lang="en-US" dirty="0" smtClean="0"/>
              <a:t>calculate your </a:t>
            </a:r>
            <a:r>
              <a:rPr lang="en-US" dirty="0" smtClean="0"/>
              <a:t>DTI:</a:t>
            </a:r>
          </a:p>
          <a:p>
            <a:pPr lvl="1"/>
            <a:r>
              <a:rPr lang="en-US" dirty="0" smtClean="0"/>
              <a:t>Add up all the payments made a month (includes monthly credit card payments, car loans, investment loans, student loans AND housing expenses like rent, mortgage, property taxes, homeowners insurance)</a:t>
            </a:r>
          </a:p>
          <a:p>
            <a:pPr lvl="1"/>
            <a:r>
              <a:rPr lang="en-US" dirty="0" smtClean="0"/>
              <a:t>Divide monthly dept repayments by your gross income per month ($$ you make before taxes are taken out). Multiply by 100 to get your DTI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Debt-to-income ratio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$</a:t>
            </a:r>
            <a:r>
              <a:rPr lang="en-US" dirty="0" smtClean="0"/>
              <a:t>400 on credit cards, $200 on car loans and $1,400 a month in rent, your total monthly debt commitment is $2,000</a:t>
            </a:r>
          </a:p>
          <a:p>
            <a:r>
              <a:rPr lang="en-US" dirty="0" smtClean="0"/>
              <a:t>Monthly gross income is $5,000/month for a $60,000/year salary</a:t>
            </a:r>
          </a:p>
          <a:p>
            <a:r>
              <a:rPr lang="en-US" dirty="0" smtClean="0"/>
              <a:t>Your debt-to-income ratio is $2,000 divided by $5,000, which works out to .4 or 40%.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Having Good 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Make payments on time</a:t>
            </a:r>
          </a:p>
          <a:p>
            <a:pPr lvl="1"/>
            <a:r>
              <a:rPr lang="en-US" dirty="0" smtClean="0"/>
              <a:t>When late, the lateness affects your score</a:t>
            </a:r>
          </a:p>
          <a:p>
            <a:r>
              <a:rPr lang="en-US" dirty="0" smtClean="0"/>
              <a:t>Your credit score tells the loan supplier what kind of loan-risk you are</a:t>
            </a:r>
          </a:p>
          <a:p>
            <a:pPr lvl="1"/>
            <a:r>
              <a:rPr lang="en-US" dirty="0" smtClean="0"/>
              <a:t>The lower the score, the less likely you’ll get approved for a loan</a:t>
            </a:r>
          </a:p>
          <a:p>
            <a:r>
              <a:rPr lang="en-US" dirty="0" smtClean="0"/>
              <a:t>Score range: </a:t>
            </a:r>
          </a:p>
          <a:p>
            <a:pPr lvl="1"/>
            <a:r>
              <a:rPr lang="en-US" dirty="0" smtClean="0"/>
              <a:t>Excellent score: 720 &amp; up</a:t>
            </a:r>
          </a:p>
          <a:p>
            <a:pPr lvl="1"/>
            <a:r>
              <a:rPr lang="en-US" dirty="0" smtClean="0"/>
              <a:t>Good: 680-719</a:t>
            </a:r>
          </a:p>
          <a:p>
            <a:pPr lvl="1"/>
            <a:r>
              <a:rPr lang="en-US" dirty="0" smtClean="0"/>
              <a:t>Average: 620-679</a:t>
            </a:r>
          </a:p>
          <a:p>
            <a:pPr lvl="1"/>
            <a:r>
              <a:rPr lang="en-US" dirty="0" smtClean="0"/>
              <a:t>Poor: 580-619</a:t>
            </a:r>
          </a:p>
          <a:p>
            <a:pPr lvl="1"/>
            <a:r>
              <a:rPr lang="en-US" dirty="0" smtClean="0"/>
              <a:t>Bad: 500-579</a:t>
            </a:r>
          </a:p>
          <a:p>
            <a:pPr lvl="1"/>
            <a:r>
              <a:rPr lang="en-US" dirty="0" smtClean="0"/>
              <a:t>Miserable: less than 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Card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Annual Fee</a:t>
            </a:r>
            <a:r>
              <a:rPr lang="en-US" dirty="0" smtClean="0"/>
              <a:t> - A fee charged by the card issuer for being a card </a:t>
            </a:r>
            <a:r>
              <a:rPr lang="en-US" dirty="0" smtClean="0"/>
              <a:t>holder</a:t>
            </a:r>
          </a:p>
          <a:p>
            <a:r>
              <a:rPr lang="en-US" b="1" dirty="0" smtClean="0"/>
              <a:t>Annual </a:t>
            </a:r>
            <a:r>
              <a:rPr lang="en-US" b="1" dirty="0" smtClean="0"/>
              <a:t>Percentage Rate (APR</a:t>
            </a:r>
            <a:r>
              <a:rPr lang="en-US" dirty="0" smtClean="0"/>
              <a:t>) - The yearly percentage rate of the finance </a:t>
            </a:r>
            <a:r>
              <a:rPr lang="en-US" dirty="0" smtClean="0"/>
              <a:t>charge, either a fixed or variable rate</a:t>
            </a:r>
          </a:p>
          <a:p>
            <a:r>
              <a:rPr lang="en-US" b="1" dirty="0" smtClean="0"/>
              <a:t>Balance </a:t>
            </a:r>
            <a:r>
              <a:rPr lang="en-US" b="1" dirty="0" smtClean="0"/>
              <a:t>Transfer</a:t>
            </a:r>
            <a:r>
              <a:rPr lang="en-US" dirty="0" smtClean="0"/>
              <a:t> - </a:t>
            </a:r>
            <a:r>
              <a:rPr lang="en-US" dirty="0" smtClean="0"/>
              <a:t>transferring </a:t>
            </a:r>
            <a:r>
              <a:rPr lang="en-US" dirty="0" smtClean="0"/>
              <a:t>the whole or partial balance of one credit card to another credit </a:t>
            </a:r>
            <a:r>
              <a:rPr lang="en-US" dirty="0" smtClean="0"/>
              <a:t>card (done if new card has a lower APR)</a:t>
            </a:r>
          </a:p>
          <a:p>
            <a:r>
              <a:rPr lang="en-US" b="1" dirty="0" smtClean="0"/>
              <a:t>Billing </a:t>
            </a:r>
            <a:r>
              <a:rPr lang="en-US" b="1" dirty="0" smtClean="0"/>
              <a:t>Cycle</a:t>
            </a:r>
            <a:r>
              <a:rPr lang="en-US" dirty="0" smtClean="0"/>
              <a:t> - The days between the last statement and the current </a:t>
            </a:r>
            <a:r>
              <a:rPr lang="en-US" dirty="0" smtClean="0"/>
              <a:t>statement, range from 20 </a:t>
            </a:r>
            <a:r>
              <a:rPr lang="en-US" dirty="0" smtClean="0"/>
              <a:t>to 32 </a:t>
            </a:r>
            <a:r>
              <a:rPr lang="en-US" dirty="0" smtClean="0"/>
              <a:t>days</a:t>
            </a:r>
          </a:p>
          <a:p>
            <a:r>
              <a:rPr lang="en-US" b="1" dirty="0" smtClean="0"/>
              <a:t>Cash </a:t>
            </a:r>
            <a:r>
              <a:rPr lang="en-US" b="1" dirty="0" smtClean="0"/>
              <a:t>Advance</a:t>
            </a:r>
            <a:r>
              <a:rPr lang="en-US" dirty="0" smtClean="0"/>
              <a:t> </a:t>
            </a:r>
            <a:r>
              <a:rPr lang="en-US" dirty="0" smtClean="0"/>
              <a:t>– Getting cash </a:t>
            </a:r>
            <a:r>
              <a:rPr lang="en-US" dirty="0" smtClean="0"/>
              <a:t>from the </a:t>
            </a:r>
            <a:r>
              <a:rPr lang="en-US" dirty="0" smtClean="0"/>
              <a:t>credit card </a:t>
            </a:r>
            <a:r>
              <a:rPr lang="en-US" dirty="0" smtClean="0"/>
              <a:t>instead of using it to make a </a:t>
            </a:r>
            <a:r>
              <a:rPr lang="en-US" dirty="0" smtClean="0"/>
              <a:t>purchase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Card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Finance Charge </a:t>
            </a:r>
            <a:r>
              <a:rPr lang="en-US" sz="2000" dirty="0" smtClean="0"/>
              <a:t>- The amount of interest charged to an account for the billing </a:t>
            </a:r>
            <a:r>
              <a:rPr lang="en-US" sz="2000" dirty="0" smtClean="0"/>
              <a:t>cycle</a:t>
            </a:r>
          </a:p>
          <a:p>
            <a:r>
              <a:rPr lang="en-US" sz="2000" b="1" dirty="0" smtClean="0"/>
              <a:t>Grace </a:t>
            </a:r>
            <a:r>
              <a:rPr lang="en-US" sz="2000" b="1" dirty="0" smtClean="0"/>
              <a:t>Period</a:t>
            </a:r>
            <a:r>
              <a:rPr lang="en-US" sz="2000" dirty="0" smtClean="0"/>
              <a:t> - The time allowed to pay your balance without being charged a finance charge. Usually 25 to 30 days. </a:t>
            </a:r>
            <a:endParaRPr lang="en-US" sz="2000" dirty="0" smtClean="0"/>
          </a:p>
          <a:p>
            <a:r>
              <a:rPr lang="en-US" sz="2000" b="1" dirty="0" smtClean="0"/>
              <a:t>Interest </a:t>
            </a:r>
            <a:r>
              <a:rPr lang="en-US" sz="2000" b="1" dirty="0" smtClean="0"/>
              <a:t>Rate</a:t>
            </a:r>
            <a:r>
              <a:rPr lang="en-US" sz="2000" dirty="0" smtClean="0"/>
              <a:t> - The yearly percentage rate of the finance </a:t>
            </a:r>
            <a:r>
              <a:rPr lang="en-US" sz="2000" dirty="0" smtClean="0"/>
              <a:t>charge, can be a fixed or variable rate</a:t>
            </a:r>
          </a:p>
          <a:p>
            <a:r>
              <a:rPr lang="en-US" sz="2000" b="1" dirty="0" smtClean="0"/>
              <a:t>Introductory </a:t>
            </a:r>
            <a:r>
              <a:rPr lang="en-US" sz="2000" b="1" dirty="0" smtClean="0"/>
              <a:t>Rate</a:t>
            </a:r>
            <a:r>
              <a:rPr lang="en-US" sz="2000" dirty="0" smtClean="0"/>
              <a:t> - A low interest rate offered for a limited time, usually for the first 3 to 6 months on being a </a:t>
            </a:r>
            <a:r>
              <a:rPr lang="en-US" sz="2000" dirty="0" smtClean="0"/>
              <a:t>cardholder</a:t>
            </a:r>
          </a:p>
          <a:p>
            <a:r>
              <a:rPr lang="en-US" sz="2000" b="1" dirty="0" smtClean="0"/>
              <a:t>Late </a:t>
            </a:r>
            <a:r>
              <a:rPr lang="en-US" sz="2000" b="1" dirty="0" smtClean="0"/>
              <a:t>Payment Fee </a:t>
            </a:r>
            <a:r>
              <a:rPr lang="en-US" sz="2000" dirty="0" smtClean="0"/>
              <a:t>- A fee charged </a:t>
            </a:r>
            <a:r>
              <a:rPr lang="en-US" sz="2000" dirty="0" smtClean="0"/>
              <a:t>when a </a:t>
            </a:r>
            <a:r>
              <a:rPr lang="en-US" sz="2000" dirty="0" smtClean="0"/>
              <a:t>payment is </a:t>
            </a:r>
            <a:r>
              <a:rPr lang="en-US" sz="2000" dirty="0" smtClean="0"/>
              <a:t>overdue</a:t>
            </a:r>
          </a:p>
          <a:p>
            <a:r>
              <a:rPr lang="en-US" sz="2000" b="1" dirty="0" smtClean="0"/>
              <a:t>Minimum </a:t>
            </a:r>
            <a:r>
              <a:rPr lang="en-US" sz="2000" b="1" dirty="0" smtClean="0"/>
              <a:t>Monthly Payment </a:t>
            </a:r>
            <a:r>
              <a:rPr lang="en-US" sz="2000" dirty="0" smtClean="0"/>
              <a:t>- The minimum amount of the balance a cardholder is required to pay to keep the account in good standing. </a:t>
            </a:r>
            <a:endParaRPr lang="en-US" sz="2000" dirty="0" smtClean="0"/>
          </a:p>
          <a:p>
            <a:r>
              <a:rPr lang="en-US" sz="2000" b="1" dirty="0" smtClean="0"/>
              <a:t>Over </a:t>
            </a:r>
            <a:r>
              <a:rPr lang="en-US" sz="2000" b="1" dirty="0" smtClean="0"/>
              <a:t>Credit Limit Fee</a:t>
            </a:r>
            <a:r>
              <a:rPr lang="en-US" sz="2000" dirty="0" smtClean="0"/>
              <a:t> - A fee charged if your balance exceeds your credit limit. </a:t>
            </a:r>
            <a:endParaRPr lang="en-US" sz="2000" dirty="0" smtClean="0"/>
          </a:p>
          <a:p>
            <a:r>
              <a:rPr lang="en-US" sz="2000" b="1" dirty="0" smtClean="0"/>
              <a:t>Pre-Approved</a:t>
            </a:r>
            <a:r>
              <a:rPr lang="en-US" sz="2000" dirty="0" smtClean="0"/>
              <a:t> </a:t>
            </a:r>
            <a:r>
              <a:rPr lang="en-US" sz="2000" dirty="0" smtClean="0"/>
              <a:t>- A person who has passed the preliminary screening for the credit card. The person will still need to have their credit checked.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Need to get out of paying back your credit bills? File for bankruptcy!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</a:t>
            </a:r>
            <a:r>
              <a:rPr lang="en-US" dirty="0" smtClean="0"/>
              <a:t>ankruptcy = the protection of the consumer from the creditors by the courts</a:t>
            </a:r>
          </a:p>
          <a:p>
            <a:r>
              <a:rPr lang="en-US" dirty="0" smtClean="0"/>
              <a:t>Two forms: Chapter 13 &amp; Chapter 7</a:t>
            </a:r>
          </a:p>
          <a:p>
            <a:pPr lvl="1"/>
            <a:r>
              <a:rPr lang="en-US" u="sng" dirty="0" smtClean="0"/>
              <a:t>Chapter 13:</a:t>
            </a:r>
          </a:p>
          <a:p>
            <a:pPr lvl="2"/>
            <a:r>
              <a:rPr lang="en-US" dirty="0" smtClean="0"/>
              <a:t>Form of debt consolidation and reorganization</a:t>
            </a:r>
          </a:p>
          <a:p>
            <a:pPr lvl="1"/>
            <a:r>
              <a:rPr lang="en-US" u="sng" dirty="0" smtClean="0"/>
              <a:t>Chapter 7: </a:t>
            </a:r>
            <a:r>
              <a:rPr lang="en-US" dirty="0" smtClean="0"/>
              <a:t>(most common)</a:t>
            </a:r>
          </a:p>
          <a:p>
            <a:pPr lvl="2"/>
            <a:r>
              <a:rPr lang="en-US" dirty="0" smtClean="0"/>
              <a:t>Gives immediate and complete relief of oppressive debts</a:t>
            </a:r>
          </a:p>
          <a:p>
            <a:r>
              <a:rPr lang="en-US" dirty="0" smtClean="0"/>
              <a:t>Disadvantages to filing bankruptcy:</a:t>
            </a:r>
          </a:p>
          <a:p>
            <a:pPr lvl="1"/>
            <a:r>
              <a:rPr lang="en-US" dirty="0" smtClean="0"/>
              <a:t>Shows up on your credit rating for 10 years (might not be able to get credit or only at a high interest rate)</a:t>
            </a:r>
          </a:p>
          <a:p>
            <a:pPr lvl="1"/>
            <a:r>
              <a:rPr lang="en-US" dirty="0" smtClean="0"/>
              <a:t>Can affect employment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477</TotalTime>
  <Words>785</Words>
  <Application>Microsoft Office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Credit for Beginners </vt:lpstr>
      <vt:lpstr>How Credit Works</vt:lpstr>
      <vt:lpstr>Credit Bureaus</vt:lpstr>
      <vt:lpstr>Debt-to-income ratio</vt:lpstr>
      <vt:lpstr>Debt-to-income ratio example</vt:lpstr>
      <vt:lpstr>Having Good Credit</vt:lpstr>
      <vt:lpstr>Credit Card Terms</vt:lpstr>
      <vt:lpstr>Credit Card Terms</vt:lpstr>
      <vt:lpstr>Need to get out of paying back your credit bills? File for bankruptcy!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Credit for Beginners </dc:title>
  <dc:creator>Administrator</dc:creator>
  <cp:lastModifiedBy>Administrator</cp:lastModifiedBy>
  <cp:revision>8</cp:revision>
  <dcterms:created xsi:type="dcterms:W3CDTF">2013-04-26T03:33:14Z</dcterms:created>
  <dcterms:modified xsi:type="dcterms:W3CDTF">2013-04-26T11:30:21Z</dcterms:modified>
</cp:coreProperties>
</file>